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31"/>
  </p:notesMasterIdLst>
  <p:handoutMasterIdLst>
    <p:handoutMasterId r:id="rId32"/>
  </p:handoutMasterIdLst>
  <p:sldIdLst>
    <p:sldId id="262" r:id="rId5"/>
    <p:sldId id="288" r:id="rId6"/>
    <p:sldId id="289" r:id="rId7"/>
    <p:sldId id="290" r:id="rId8"/>
    <p:sldId id="291" r:id="rId9"/>
    <p:sldId id="268" r:id="rId10"/>
    <p:sldId id="271" r:id="rId11"/>
    <p:sldId id="272" r:id="rId12"/>
    <p:sldId id="274" r:id="rId13"/>
    <p:sldId id="284" r:id="rId14"/>
    <p:sldId id="283" r:id="rId15"/>
    <p:sldId id="282" r:id="rId16"/>
    <p:sldId id="281" r:id="rId17"/>
    <p:sldId id="280" r:id="rId18"/>
    <p:sldId id="279" r:id="rId19"/>
    <p:sldId id="278" r:id="rId20"/>
    <p:sldId id="275" r:id="rId21"/>
    <p:sldId id="277" r:id="rId22"/>
    <p:sldId id="276" r:id="rId23"/>
    <p:sldId id="285" r:id="rId24"/>
    <p:sldId id="286" r:id="rId25"/>
    <p:sldId id="270" r:id="rId26"/>
    <p:sldId id="292" r:id="rId27"/>
    <p:sldId id="293" r:id="rId28"/>
    <p:sldId id="294" r:id="rId29"/>
    <p:sldId id="26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76" autoAdjust="0"/>
    <p:restoredTop sz="94687"/>
  </p:normalViewPr>
  <p:slideViewPr>
    <p:cSldViewPr snapToGrid="0" snapToObjects="1">
      <p:cViewPr varScale="1">
        <p:scale>
          <a:sx n="71" d="100"/>
          <a:sy n="71" d="100"/>
        </p:scale>
        <p:origin x="954" y="66"/>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12/24/2024</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12/24/2024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AE5BE-EA9A-021B-A879-B5842076B0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FBE88-9B10-285B-3B94-D20C40995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F203D7-B239-A43C-8482-3F2200EEF3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377AEE-76A3-43AD-3C88-A9FD6C04DB1C}"/>
              </a:ext>
            </a:extLst>
          </p:cNvPr>
          <p:cNvSpPr>
            <a:spLocks noGrp="1"/>
          </p:cNvSpPr>
          <p:nvPr>
            <p:ph type="sldNum" sz="quarter" idx="5"/>
          </p:nvPr>
        </p:nvSpPr>
        <p:spPr/>
        <p:txBody>
          <a:bodyPr/>
          <a:lstStyle/>
          <a:p>
            <a:fld id="{5E8C15C5-0688-5345-99FC-721E08AD15D5}" type="slidenum">
              <a:rPr lang="en-US" smtClean="0"/>
              <a:t>2</a:t>
            </a:fld>
            <a:endParaRPr lang="en-US" dirty="0"/>
          </a:p>
        </p:txBody>
      </p:sp>
    </p:spTree>
    <p:extLst>
      <p:ext uri="{BB962C8B-B14F-4D97-AF65-F5344CB8AC3E}">
        <p14:creationId xmlns:p14="http://schemas.microsoft.com/office/powerpoint/2010/main" val="266042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26</a:t>
            </a:fld>
            <a:endParaRPr lang="en-US" dirty="0"/>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801162"/>
      </p:ext>
    </p:extLst>
  </p:cSld>
  <p:clrMapOvr>
    <a:masterClrMapping/>
  </p:clrMapOvr>
  <p:transition spd="slow">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0025974"/>
      </p:ext>
    </p:extLst>
  </p:cSld>
  <p:clrMapOvr>
    <a:masterClrMapping/>
  </p:clrMapOvr>
  <p:transition spd="slow">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520393"/>
      </p:ext>
    </p:extLst>
  </p:cSld>
  <p:clrMapOvr>
    <a:masterClrMapping/>
  </p:clrMapOvr>
  <p:transition spd="slow">
    <p:split orient="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007501"/>
      </p:ext>
    </p:extLst>
  </p:cSld>
  <p:clrMapOvr>
    <a:masterClrMapping/>
  </p:clrMapOvr>
  <p:transition spd="slow">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416921"/>
      </p:ext>
    </p:extLst>
  </p:cSld>
  <p:clrMapOvr>
    <a:masterClrMapping/>
  </p:clrMapOvr>
  <p:transition spd="slow">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835763"/>
      </p:ext>
    </p:extLst>
  </p:cSld>
  <p:clrMapOvr>
    <a:masterClrMapping/>
  </p:clrMapOvr>
  <p:transition spd="slow">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363625"/>
      </p:ext>
    </p:extLst>
  </p:cSld>
  <p:clrMapOvr>
    <a:masterClrMapping/>
  </p:clrMapOvr>
  <p:transition spd="slow">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175776"/>
      </p:ext>
    </p:extLst>
  </p:cSld>
  <p:clrMapOvr>
    <a:masterClrMapping/>
  </p:clrMapOvr>
  <p:transition spd="slow">
    <p:split orient="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67775"/>
      </p:ext>
    </p:extLst>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650863"/>
      </p:ext>
    </p:extLst>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74992"/>
      </p:ext>
    </p:extLst>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65128"/>
      </p:ext>
    </p:extLst>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688076"/>
      </p:ext>
    </p:extLst>
  </p:cSld>
  <p:clrMapOvr>
    <a:masterClrMapping/>
  </p:clrMapOvr>
  <p:transition spd="slow">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transition spd="slow">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977594"/>
      </p:ext>
    </p:extLst>
  </p:cSld>
  <p:clrMapOvr>
    <a:masterClrMapping/>
  </p:clrMapOvr>
  <p:transition spd="slow">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1870959"/>
      </p:ext>
    </p:extLst>
  </p:cSld>
  <p:clrMapOvr>
    <a:masterClrMapping/>
  </p:clrMapOvr>
  <p:transition spd="slow">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12/24/2024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381165"/>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12/24/2024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ransition spd="slow">
    <p:split orient="vert"/>
  </p:transition>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mailto:2131297@iub.edu.bd"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mailto:mdshahduzzaman@gmail.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180562" y="416859"/>
            <a:ext cx="11830876" cy="3334871"/>
          </a:xfrm>
        </p:spPr>
        <p:txBody>
          <a:bodyPr anchor="ctr">
            <a:noAutofit/>
          </a:bodyPr>
          <a:lstStyle/>
          <a:p>
            <a:pPr algn="l"/>
            <a:r>
              <a:rPr lang="en-US" sz="7200" b="1" dirty="0"/>
              <a:t>School management Web application </a:t>
            </a:r>
          </a:p>
        </p:txBody>
      </p:sp>
      <p:sp>
        <p:nvSpPr>
          <p:cNvPr id="3" name="TextBox 2">
            <a:extLst>
              <a:ext uri="{FF2B5EF4-FFF2-40B4-BE49-F238E27FC236}">
                <a16:creationId xmlns:a16="http://schemas.microsoft.com/office/drawing/2014/main" id="{766FD260-7B8C-24AD-FAA4-8C30908E446D}"/>
              </a:ext>
            </a:extLst>
          </p:cNvPr>
          <p:cNvSpPr txBox="1"/>
          <p:nvPr/>
        </p:nvSpPr>
        <p:spPr>
          <a:xfrm>
            <a:off x="7969604" y="5548589"/>
            <a:ext cx="4222376" cy="892552"/>
          </a:xfrm>
          <a:prstGeom prst="rect">
            <a:avLst/>
          </a:prstGeom>
          <a:noFill/>
        </p:spPr>
        <p:txBody>
          <a:bodyPr wrap="square" rtlCol="0">
            <a:spAutoFit/>
          </a:bodyPr>
          <a:lstStyle/>
          <a:p>
            <a:r>
              <a:rPr lang="en-US" sz="3200" b="1" dirty="0"/>
              <a:t>Md Shahduzzaman</a:t>
            </a:r>
          </a:p>
          <a:p>
            <a:r>
              <a:rPr lang="en-US" sz="2000" i="1" dirty="0"/>
              <a:t>2131297@iub.edu.bd</a:t>
            </a:r>
          </a:p>
        </p:txBody>
      </p:sp>
    </p:spTree>
    <p:extLst>
      <p:ext uri="{BB962C8B-B14F-4D97-AF65-F5344CB8AC3E}">
        <p14:creationId xmlns:p14="http://schemas.microsoft.com/office/powerpoint/2010/main" val="814101911"/>
      </p:ext>
    </p:extLst>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61BC-6AF2-60A8-6CCF-4ED938E05C27}"/>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3C51DC7-CDD4-C4D4-2979-4BE51856491F}"/>
              </a:ext>
            </a:extLst>
          </p:cNvPr>
          <p:cNvPicPr>
            <a:picLocks noChangeAspect="1"/>
          </p:cNvPicPr>
          <p:nvPr/>
        </p:nvPicPr>
        <p:blipFill>
          <a:blip r:embed="rId2"/>
          <a:srcRect t="17043" b="4488"/>
          <a:stretch/>
        </p:blipFill>
        <p:spPr>
          <a:xfrm>
            <a:off x="0" y="0"/>
            <a:ext cx="12192000" cy="6858000"/>
          </a:xfrm>
          <a:prstGeom prst="rect">
            <a:avLst/>
          </a:prstGeom>
        </p:spPr>
      </p:pic>
      <p:sp>
        <p:nvSpPr>
          <p:cNvPr id="2" name="Speech Bubble: Rectangle 1">
            <a:extLst>
              <a:ext uri="{FF2B5EF4-FFF2-40B4-BE49-F238E27FC236}">
                <a16:creationId xmlns:a16="http://schemas.microsoft.com/office/drawing/2014/main" id="{9F3EF12D-4601-5406-5ADA-920AC24E3237}"/>
              </a:ext>
            </a:extLst>
          </p:cNvPr>
          <p:cNvSpPr/>
          <p:nvPr/>
        </p:nvSpPr>
        <p:spPr>
          <a:xfrm>
            <a:off x="5660572" y="2422073"/>
            <a:ext cx="5994400" cy="1006927"/>
          </a:xfrm>
          <a:prstGeom prst="wedgeRectCallout">
            <a:avLst>
              <a:gd name="adj1" fmla="val -11526"/>
              <a:gd name="adj2" fmla="val -24558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b="1" dirty="0"/>
              <a:t>Result: </a:t>
            </a:r>
            <a:r>
              <a:rPr lang="en-US" dirty="0"/>
              <a:t>The subject wise result will appear here which is inserted by the specific subject teacher.</a:t>
            </a:r>
          </a:p>
        </p:txBody>
      </p:sp>
    </p:spTree>
    <p:extLst>
      <p:ext uri="{BB962C8B-B14F-4D97-AF65-F5344CB8AC3E}">
        <p14:creationId xmlns:p14="http://schemas.microsoft.com/office/powerpoint/2010/main" val="444722411"/>
      </p:ext>
    </p:extLst>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B0B3D-B57D-DE2D-426A-62E824CFA607}"/>
            </a:ext>
          </a:extLst>
        </p:cNvPr>
        <p:cNvGrpSpPr/>
        <p:nvPr/>
      </p:nvGrpSpPr>
      <p:grpSpPr>
        <a:xfrm>
          <a:off x="0" y="0"/>
          <a:ext cx="0" cy="0"/>
          <a:chOff x="0" y="0"/>
          <a:chExt cx="0" cy="0"/>
        </a:xfrm>
      </p:grpSpPr>
      <p:pic>
        <p:nvPicPr>
          <p:cNvPr id="3" name="Picture 2" descr="A computer screen shot of a computer&#10;&#10;Description automatically generated">
            <a:extLst>
              <a:ext uri="{FF2B5EF4-FFF2-40B4-BE49-F238E27FC236}">
                <a16:creationId xmlns:a16="http://schemas.microsoft.com/office/drawing/2014/main" id="{AAFDDF86-6A1D-3FF5-3A44-A27A0C2CBFC2}"/>
              </a:ext>
            </a:extLst>
          </p:cNvPr>
          <p:cNvPicPr>
            <a:picLocks noChangeAspect="1"/>
          </p:cNvPicPr>
          <p:nvPr/>
        </p:nvPicPr>
        <p:blipFill>
          <a:blip r:embed="rId2"/>
          <a:srcRect t="15670" b="4488"/>
          <a:stretch/>
        </p:blipFill>
        <p:spPr>
          <a:xfrm>
            <a:off x="0" y="0"/>
            <a:ext cx="12192000" cy="6858000"/>
          </a:xfrm>
          <a:prstGeom prst="rect">
            <a:avLst/>
          </a:prstGeom>
        </p:spPr>
      </p:pic>
      <p:sp>
        <p:nvSpPr>
          <p:cNvPr id="2" name="Speech Bubble: Rectangle 1">
            <a:extLst>
              <a:ext uri="{FF2B5EF4-FFF2-40B4-BE49-F238E27FC236}">
                <a16:creationId xmlns:a16="http://schemas.microsoft.com/office/drawing/2014/main" id="{AEC487C1-EE84-1DD6-6EF6-FA6B74296F3B}"/>
              </a:ext>
            </a:extLst>
          </p:cNvPr>
          <p:cNvSpPr/>
          <p:nvPr/>
        </p:nvSpPr>
        <p:spPr>
          <a:xfrm>
            <a:off x="5776685" y="2436587"/>
            <a:ext cx="6096001" cy="1148442"/>
          </a:xfrm>
          <a:prstGeom prst="wedgeRectCallout">
            <a:avLst>
              <a:gd name="adj1" fmla="val -101"/>
              <a:gd name="adj2" fmla="val -2188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just">
              <a:lnSpc>
                <a:spcPct val="115000"/>
              </a:lnSpc>
              <a:spcAft>
                <a:spcPts val="80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Tuition fees: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table with column consists of Category, Amount, Status (Paid/due), Payment Date(If paid) with the payment records.</a:t>
            </a:r>
          </a:p>
        </p:txBody>
      </p:sp>
    </p:spTree>
    <p:extLst>
      <p:ext uri="{BB962C8B-B14F-4D97-AF65-F5344CB8AC3E}">
        <p14:creationId xmlns:p14="http://schemas.microsoft.com/office/powerpoint/2010/main" val="897757285"/>
      </p:ext>
    </p:extLst>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23078-B94F-168D-F790-6CC4FFF3727A}"/>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DD01E80-E325-229E-861C-EA2DA6F0C79B}"/>
              </a:ext>
            </a:extLst>
          </p:cNvPr>
          <p:cNvPicPr>
            <a:picLocks noChangeAspect="1"/>
          </p:cNvPicPr>
          <p:nvPr/>
        </p:nvPicPr>
        <p:blipFill>
          <a:blip r:embed="rId2"/>
          <a:srcRect t="15866" r="1287" b="7234"/>
          <a:stretch/>
        </p:blipFill>
        <p:spPr>
          <a:xfrm>
            <a:off x="0" y="0"/>
            <a:ext cx="12192000" cy="6858000"/>
          </a:xfrm>
          <a:prstGeom prst="rect">
            <a:avLst/>
          </a:prstGeom>
        </p:spPr>
      </p:pic>
      <p:sp>
        <p:nvSpPr>
          <p:cNvPr id="5" name="Speech Bubble: Rectangle 4">
            <a:extLst>
              <a:ext uri="{FF2B5EF4-FFF2-40B4-BE49-F238E27FC236}">
                <a16:creationId xmlns:a16="http://schemas.microsoft.com/office/drawing/2014/main" id="{E6872F4F-70F8-3E8D-640F-1ACD4CCE593D}"/>
              </a:ext>
            </a:extLst>
          </p:cNvPr>
          <p:cNvSpPr/>
          <p:nvPr/>
        </p:nvSpPr>
        <p:spPr>
          <a:xfrm>
            <a:off x="7503886" y="1352550"/>
            <a:ext cx="4441372" cy="4152899"/>
          </a:xfrm>
          <a:prstGeom prst="wedgeRectCallout">
            <a:avLst>
              <a:gd name="adj1" fmla="val 35089"/>
              <a:gd name="adj2" fmla="val -719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just">
              <a:lnSpc>
                <a:spcPct val="115000"/>
              </a:lnSpc>
              <a:spcAft>
                <a:spcPts val="800"/>
              </a:spcAft>
              <a:buFont typeface="Symbol" panose="05050102010706020507" pitchFamily="18" charset="2"/>
              <a:buChar char=""/>
            </a:pPr>
            <a:r>
              <a:rPr lang="en-US" sz="1800" b="1" dirty="0">
                <a:effectLst/>
                <a:latin typeface="Aptos" panose="020B0004020202020204" pitchFamily="34" charset="0"/>
                <a:ea typeface="Aptos" panose="020B0004020202020204" pitchFamily="34" charset="0"/>
                <a:cs typeface="Times New Roman" panose="02020603050405020304" pitchFamily="18" charset="0"/>
              </a:rPr>
              <a:t>My profile:</a:t>
            </a:r>
            <a:r>
              <a:rPr lang="en-US" sz="1800" dirty="0">
                <a:effectLst/>
                <a:latin typeface="Aptos" panose="020B0004020202020204" pitchFamily="34" charset="0"/>
                <a:ea typeface="Aptos" panose="020B0004020202020204" pitchFamily="34" charset="0"/>
                <a:cs typeface="Times New Roman" panose="02020603050405020304" pitchFamily="18" charset="0"/>
              </a:rPr>
              <a:t> Profile Picture, Name, User ID, Date of Birth, Father's Name, Mother's Name, Guardian's Contact, Present Address, Permanent Address. Then there will be 3 input boxes for changing Password, they are: Current password, New Password, Re-enter New Password. Then a submit button. By submitting the new password will be replaced with the old password in the database and a message will be shown that “Password change successfully”.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21273951"/>
      </p:ext>
    </p:extLst>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49442-1101-A86F-1ADA-BDCA6040DE7A}"/>
            </a:ext>
          </a:extLst>
        </p:cNvPr>
        <p:cNvGrpSpPr/>
        <p:nvPr/>
      </p:nvGrpSpPr>
      <p:grpSpPr>
        <a:xfrm>
          <a:off x="0" y="0"/>
          <a:ext cx="0" cy="0"/>
          <a:chOff x="0" y="0"/>
          <a:chExt cx="0" cy="0"/>
        </a:xfrm>
      </p:grpSpPr>
      <p:pic>
        <p:nvPicPr>
          <p:cNvPr id="3" name="Picture 2" descr="A computer screen shot of a login form&#10;&#10;Description automatically generated">
            <a:extLst>
              <a:ext uri="{FF2B5EF4-FFF2-40B4-BE49-F238E27FC236}">
                <a16:creationId xmlns:a16="http://schemas.microsoft.com/office/drawing/2014/main" id="{9F598924-A833-19DE-5C67-E778A46FE436}"/>
              </a:ext>
            </a:extLst>
          </p:cNvPr>
          <p:cNvPicPr>
            <a:picLocks noChangeAspect="1"/>
          </p:cNvPicPr>
          <p:nvPr/>
        </p:nvPicPr>
        <p:blipFill>
          <a:blip r:embed="rId2"/>
          <a:srcRect t="15473" r="1838" b="8607"/>
          <a:stretch/>
        </p:blipFill>
        <p:spPr>
          <a:xfrm>
            <a:off x="0" y="0"/>
            <a:ext cx="12192000" cy="3926541"/>
          </a:xfrm>
          <a:prstGeom prst="rect">
            <a:avLst/>
          </a:prstGeom>
        </p:spPr>
      </p:pic>
      <p:pic>
        <p:nvPicPr>
          <p:cNvPr id="5" name="Picture 4" descr="A computer screen shot of a computer&#10;&#10;Description automatically generated">
            <a:extLst>
              <a:ext uri="{FF2B5EF4-FFF2-40B4-BE49-F238E27FC236}">
                <a16:creationId xmlns:a16="http://schemas.microsoft.com/office/drawing/2014/main" id="{6D78D58A-B7D9-743E-F875-F90B415FE76E}"/>
              </a:ext>
            </a:extLst>
          </p:cNvPr>
          <p:cNvPicPr>
            <a:picLocks noChangeAspect="1"/>
          </p:cNvPicPr>
          <p:nvPr/>
        </p:nvPicPr>
        <p:blipFill>
          <a:blip r:embed="rId3"/>
          <a:srcRect t="17239" r="1066" b="10961"/>
          <a:stretch/>
        </p:blipFill>
        <p:spPr>
          <a:xfrm>
            <a:off x="0" y="3926541"/>
            <a:ext cx="12192000" cy="4921624"/>
          </a:xfrm>
          <a:prstGeom prst="rect">
            <a:avLst/>
          </a:prstGeom>
        </p:spPr>
      </p:pic>
      <p:sp>
        <p:nvSpPr>
          <p:cNvPr id="2" name="Speech Bubble: Rectangle 1">
            <a:extLst>
              <a:ext uri="{FF2B5EF4-FFF2-40B4-BE49-F238E27FC236}">
                <a16:creationId xmlns:a16="http://schemas.microsoft.com/office/drawing/2014/main" id="{FF3C366F-D565-205A-2A2E-55872B495589}"/>
              </a:ext>
            </a:extLst>
          </p:cNvPr>
          <p:cNvSpPr/>
          <p:nvPr/>
        </p:nvSpPr>
        <p:spPr>
          <a:xfrm>
            <a:off x="7924800" y="1178384"/>
            <a:ext cx="4020458" cy="3292016"/>
          </a:xfrm>
          <a:prstGeom prst="wedgeRectCallout">
            <a:avLst>
              <a:gd name="adj1" fmla="val -142776"/>
              <a:gd name="adj2" fmla="val -74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just">
              <a:lnSpc>
                <a:spcPct val="115000"/>
              </a:lnSpc>
              <a:spcAft>
                <a:spcPts val="800"/>
              </a:spcAft>
              <a:buFont typeface="Symbol" panose="05050102010706020507" pitchFamily="18" charset="2"/>
              <a:buChar char=""/>
            </a:pPr>
            <a:r>
              <a:rPr lang="en-US" sz="1800" b="1" dirty="0">
                <a:effectLst/>
                <a:latin typeface="Aptos" panose="020B0004020202020204" pitchFamily="34" charset="0"/>
                <a:ea typeface="Aptos" panose="020B0004020202020204" pitchFamily="34" charset="0"/>
                <a:cs typeface="Times New Roman" panose="02020603050405020304" pitchFamily="18" charset="0"/>
              </a:rPr>
              <a:t>Create user:</a:t>
            </a:r>
            <a:r>
              <a:rPr lang="en-US" sz="1800" dirty="0">
                <a:effectLst/>
                <a:latin typeface="Aptos" panose="020B0004020202020204" pitchFamily="34" charset="0"/>
                <a:ea typeface="Aptos" panose="020B0004020202020204" pitchFamily="34" charset="0"/>
                <a:cs typeface="Times New Roman" panose="02020603050405020304" pitchFamily="18" charset="0"/>
              </a:rPr>
              <a:t> new user account will be created using the name, </a:t>
            </a:r>
            <a:r>
              <a:rPr lang="en-US" sz="1800" dirty="0" err="1">
                <a:effectLst/>
                <a:latin typeface="Aptos" panose="020B0004020202020204" pitchFamily="34" charset="0"/>
                <a:ea typeface="Aptos" panose="020B0004020202020204" pitchFamily="34" charset="0"/>
                <a:cs typeface="Times New Roman" panose="02020603050405020304" pitchFamily="18" charset="0"/>
              </a:rPr>
              <a:t>UserID</a:t>
            </a:r>
            <a:r>
              <a:rPr lang="en-US" sz="1800" dirty="0">
                <a:effectLst/>
                <a:latin typeface="Aptos" panose="020B0004020202020204" pitchFamily="34" charset="0"/>
                <a:ea typeface="Aptos" panose="020B0004020202020204" pitchFamily="34" charset="0"/>
                <a:cs typeface="Times New Roman" panose="02020603050405020304" pitchFamily="18" charset="0"/>
              </a:rPr>
              <a:t>, date of birth, father’s name, mother’s name, personal phone number, guardians phone number, present address, permanent address, user’s picture, birth certificate/NID’s pdf, father’s NID pdf, mother NID pdf and a initial password.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10236686"/>
      </p:ext>
    </p:extLst>
  </p:cSld>
  <p:clrMapOvr>
    <a:masterClrMapping/>
  </p:clrMapOvr>
  <p:transition spd="slow">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27230-AA0A-9D7F-DA94-398AB261A992}"/>
            </a:ext>
          </a:extLst>
        </p:cNvPr>
        <p:cNvGrpSpPr/>
        <p:nvPr/>
      </p:nvGrpSpPr>
      <p:grpSpPr>
        <a:xfrm>
          <a:off x="0" y="0"/>
          <a:ext cx="0" cy="0"/>
          <a:chOff x="0" y="0"/>
          <a:chExt cx="0" cy="0"/>
        </a:xfrm>
      </p:grpSpPr>
      <p:pic>
        <p:nvPicPr>
          <p:cNvPr id="3" name="Picture 2" descr="A computer screen shot of a computer screen&#10;&#10;Description automatically generated">
            <a:extLst>
              <a:ext uri="{FF2B5EF4-FFF2-40B4-BE49-F238E27FC236}">
                <a16:creationId xmlns:a16="http://schemas.microsoft.com/office/drawing/2014/main" id="{4D237073-64E0-D69F-A6C6-3E58EAD8E6B1}"/>
              </a:ext>
            </a:extLst>
          </p:cNvPr>
          <p:cNvPicPr>
            <a:picLocks noChangeAspect="1"/>
          </p:cNvPicPr>
          <p:nvPr/>
        </p:nvPicPr>
        <p:blipFill>
          <a:blip r:embed="rId2"/>
          <a:srcRect t="16915" r="1786" b="4317"/>
          <a:stretch/>
        </p:blipFill>
        <p:spPr>
          <a:xfrm>
            <a:off x="0" y="0"/>
            <a:ext cx="12192000" cy="6858000"/>
          </a:xfrm>
          <a:prstGeom prst="rect">
            <a:avLst/>
          </a:prstGeom>
        </p:spPr>
      </p:pic>
    </p:spTree>
    <p:extLst>
      <p:ext uri="{BB962C8B-B14F-4D97-AF65-F5344CB8AC3E}">
        <p14:creationId xmlns:p14="http://schemas.microsoft.com/office/powerpoint/2010/main" val="3484614108"/>
      </p:ext>
    </p:extLst>
  </p:cSld>
  <p:clrMapOvr>
    <a:masterClrMapping/>
  </p:clrMapOvr>
  <p:transition spd="slow">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4A659-0B79-3DFB-2F89-FFA49E84F7B3}"/>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7733513-E4CC-3709-F3B5-FD431A63166F}"/>
              </a:ext>
            </a:extLst>
          </p:cNvPr>
          <p:cNvPicPr>
            <a:picLocks noChangeAspect="1"/>
          </p:cNvPicPr>
          <p:nvPr/>
        </p:nvPicPr>
        <p:blipFill>
          <a:blip r:embed="rId2"/>
          <a:srcRect t="16280" b="4740"/>
          <a:stretch/>
        </p:blipFill>
        <p:spPr>
          <a:xfrm>
            <a:off x="0" y="-101600"/>
            <a:ext cx="12192000" cy="6959600"/>
          </a:xfrm>
          <a:prstGeom prst="rect">
            <a:avLst/>
          </a:prstGeom>
        </p:spPr>
      </p:pic>
      <p:sp>
        <p:nvSpPr>
          <p:cNvPr id="4" name="Speech Bubble: Rectangle 3">
            <a:extLst>
              <a:ext uri="{FF2B5EF4-FFF2-40B4-BE49-F238E27FC236}">
                <a16:creationId xmlns:a16="http://schemas.microsoft.com/office/drawing/2014/main" id="{C6C70830-2F13-C85D-F6A0-1D5DCEFD09F8}"/>
              </a:ext>
            </a:extLst>
          </p:cNvPr>
          <p:cNvSpPr/>
          <p:nvPr/>
        </p:nvSpPr>
        <p:spPr>
          <a:xfrm>
            <a:off x="7170058" y="1296760"/>
            <a:ext cx="4775200" cy="3652611"/>
          </a:xfrm>
          <a:prstGeom prst="wedgeRectCallout">
            <a:avLst>
              <a:gd name="adj1" fmla="val -57398"/>
              <a:gd name="adj2" fmla="val -7367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just">
              <a:lnSpc>
                <a:spcPct val="115000"/>
              </a:lnSpc>
              <a:spcAft>
                <a:spcPts val="80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Attendance: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will be a dropdown selection box by which the group will be selected(Example: Staff, class-1, class-2, etc.) then all the users information(Roll Number, User ID, Name, Last Day present or absent,  Today(check box)) of that group will appear into a table of 5 column. At the end there is a submit attendance button to submit the todays checked report. Checked report will be saved as “P” and unchecked will be “A”.</a:t>
            </a:r>
          </a:p>
        </p:txBody>
      </p:sp>
    </p:spTree>
    <p:extLst>
      <p:ext uri="{BB962C8B-B14F-4D97-AF65-F5344CB8AC3E}">
        <p14:creationId xmlns:p14="http://schemas.microsoft.com/office/powerpoint/2010/main" val="2321907496"/>
      </p:ext>
    </p:extLst>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57193-AF65-D0DD-31ED-3E610FC9E21B}"/>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D3ABA65-5756-3987-FDFE-C3C31E716F33}"/>
              </a:ext>
            </a:extLst>
          </p:cNvPr>
          <p:cNvPicPr>
            <a:picLocks noChangeAspect="1"/>
          </p:cNvPicPr>
          <p:nvPr/>
        </p:nvPicPr>
        <p:blipFill>
          <a:blip r:embed="rId2"/>
          <a:srcRect t="15644" b="4601"/>
          <a:stretch/>
        </p:blipFill>
        <p:spPr>
          <a:xfrm>
            <a:off x="0" y="0"/>
            <a:ext cx="12192000" cy="6858000"/>
          </a:xfrm>
          <a:prstGeom prst="rect">
            <a:avLst/>
          </a:prstGeom>
        </p:spPr>
      </p:pic>
      <p:sp>
        <p:nvSpPr>
          <p:cNvPr id="7" name="Speech Bubble: Rectangle 6">
            <a:extLst>
              <a:ext uri="{FF2B5EF4-FFF2-40B4-BE49-F238E27FC236}">
                <a16:creationId xmlns:a16="http://schemas.microsoft.com/office/drawing/2014/main" id="{69AFAB71-1835-C926-CAAF-F76252211F10}"/>
              </a:ext>
            </a:extLst>
          </p:cNvPr>
          <p:cNvSpPr/>
          <p:nvPr/>
        </p:nvSpPr>
        <p:spPr>
          <a:xfrm>
            <a:off x="7445828" y="1296760"/>
            <a:ext cx="4499429" cy="4015469"/>
          </a:xfrm>
          <a:prstGeom prst="wedgeRectCallout">
            <a:avLst>
              <a:gd name="adj1" fmla="val -33894"/>
              <a:gd name="adj2" fmla="val -6569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just">
              <a:lnSpc>
                <a:spcPct val="115000"/>
              </a:lnSpc>
              <a:spcAft>
                <a:spcPts val="80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Payments: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will be a input box to enter the user id, a dropdown selection box to select the bill category, a search button will find the id from the database then if that bill is paid there will be a paid message and if not paid then there will be 3 input box for Amount, Payment Status and Payment Date(automatically pick the current date and can be change), then a submit button. By submitting it the data will be stored in the database.</a:t>
            </a:r>
          </a:p>
        </p:txBody>
      </p:sp>
    </p:spTree>
    <p:extLst>
      <p:ext uri="{BB962C8B-B14F-4D97-AF65-F5344CB8AC3E}">
        <p14:creationId xmlns:p14="http://schemas.microsoft.com/office/powerpoint/2010/main" val="1232254879"/>
      </p:ext>
    </p:extLst>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94AEF-12B9-DE78-5FCC-6E4201200EB6}"/>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4DFB560-80A8-ECAB-2F86-C2B2ECB0ADF1}"/>
              </a:ext>
            </a:extLst>
          </p:cNvPr>
          <p:cNvPicPr>
            <a:picLocks noChangeAspect="1"/>
          </p:cNvPicPr>
          <p:nvPr/>
        </p:nvPicPr>
        <p:blipFill>
          <a:blip r:embed="rId2"/>
          <a:srcRect b="3893"/>
          <a:stretch/>
        </p:blipFill>
        <p:spPr>
          <a:xfrm>
            <a:off x="0" y="1673"/>
            <a:ext cx="12192000" cy="6856327"/>
          </a:xfrm>
          <a:prstGeom prst="rect">
            <a:avLst/>
          </a:prstGeom>
        </p:spPr>
      </p:pic>
    </p:spTree>
    <p:extLst>
      <p:ext uri="{BB962C8B-B14F-4D97-AF65-F5344CB8AC3E}">
        <p14:creationId xmlns:p14="http://schemas.microsoft.com/office/powerpoint/2010/main" val="2792041091"/>
      </p:ext>
    </p:extLst>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3574-F84D-2070-DBE3-2D8AF9794F30}"/>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D7AA1BD-FFDA-D07A-33D9-60C6F1F2E4A5}"/>
              </a:ext>
            </a:extLst>
          </p:cNvPr>
          <p:cNvPicPr>
            <a:picLocks noChangeAspect="1"/>
          </p:cNvPicPr>
          <p:nvPr/>
        </p:nvPicPr>
        <p:blipFill>
          <a:blip r:embed="rId2"/>
          <a:srcRect t="15856" b="4105"/>
          <a:stretch/>
        </p:blipFill>
        <p:spPr>
          <a:xfrm>
            <a:off x="0" y="0"/>
            <a:ext cx="12192000" cy="6858000"/>
          </a:xfrm>
          <a:prstGeom prst="rect">
            <a:avLst/>
          </a:prstGeom>
        </p:spPr>
      </p:pic>
      <p:sp>
        <p:nvSpPr>
          <p:cNvPr id="4" name="Speech Bubble: Rectangle 3">
            <a:extLst>
              <a:ext uri="{FF2B5EF4-FFF2-40B4-BE49-F238E27FC236}">
                <a16:creationId xmlns:a16="http://schemas.microsoft.com/office/drawing/2014/main" id="{B2BDA840-2734-1128-CF0B-2767D14111B5}"/>
              </a:ext>
            </a:extLst>
          </p:cNvPr>
          <p:cNvSpPr/>
          <p:nvPr/>
        </p:nvSpPr>
        <p:spPr>
          <a:xfrm>
            <a:off x="8273143" y="1450294"/>
            <a:ext cx="3643085" cy="3353935"/>
          </a:xfrm>
          <a:prstGeom prst="wedgeRectCallout">
            <a:avLst>
              <a:gd name="adj1" fmla="val -26172"/>
              <a:gd name="adj2" fmla="val -733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just">
              <a:lnSpc>
                <a:spcPct val="115000"/>
              </a:lnSpc>
              <a:spcAft>
                <a:spcPts val="80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Report: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will be 2 date picker for setting the range and a apply button by which all the payment between the picked date will be shown along with the student user id, category and amount. At the end there will be a summary of that with total payment history appeared and total amount. </a:t>
            </a:r>
          </a:p>
        </p:txBody>
      </p:sp>
    </p:spTree>
    <p:extLst>
      <p:ext uri="{BB962C8B-B14F-4D97-AF65-F5344CB8AC3E}">
        <p14:creationId xmlns:p14="http://schemas.microsoft.com/office/powerpoint/2010/main" val="4894460"/>
      </p:ext>
    </p:extLst>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1169C-CB4E-1DE3-66D0-9A22D1192AEB}"/>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CF9BF63-61EF-76BB-0DBB-8D9110126D9D}"/>
              </a:ext>
            </a:extLst>
          </p:cNvPr>
          <p:cNvPicPr>
            <a:picLocks noChangeAspect="1"/>
          </p:cNvPicPr>
          <p:nvPr/>
        </p:nvPicPr>
        <p:blipFill>
          <a:blip r:embed="rId2"/>
          <a:srcRect t="16703" b="4528"/>
          <a:stretch/>
        </p:blipFill>
        <p:spPr>
          <a:xfrm>
            <a:off x="0" y="0"/>
            <a:ext cx="12192000" cy="6858000"/>
          </a:xfrm>
          <a:prstGeom prst="rect">
            <a:avLst/>
          </a:prstGeom>
        </p:spPr>
      </p:pic>
    </p:spTree>
    <p:extLst>
      <p:ext uri="{BB962C8B-B14F-4D97-AF65-F5344CB8AC3E}">
        <p14:creationId xmlns:p14="http://schemas.microsoft.com/office/powerpoint/2010/main" val="1482178950"/>
      </p:ext>
    </p:extLst>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6B323592-8241-A0D5-0E31-EA721434F57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FECA14F-418F-EB47-6771-0BCADFF0D1B6}"/>
              </a:ext>
            </a:extLst>
          </p:cNvPr>
          <p:cNvPicPr>
            <a:picLocks noChangeAspect="1"/>
          </p:cNvPicPr>
          <p:nvPr/>
        </p:nvPicPr>
        <p:blipFill>
          <a:blip r:embed="rId4"/>
          <a:srcRect/>
          <a:stretch/>
        </p:blipFill>
        <p:spPr>
          <a:xfrm>
            <a:off x="6281047" y="834440"/>
            <a:ext cx="5523692" cy="5360269"/>
          </a:xfrm>
          <a:prstGeom prst="rect">
            <a:avLst/>
          </a:prstGeom>
        </p:spPr>
      </p:pic>
      <p:sp>
        <p:nvSpPr>
          <p:cNvPr id="2" name="Title 1">
            <a:extLst>
              <a:ext uri="{FF2B5EF4-FFF2-40B4-BE49-F238E27FC236}">
                <a16:creationId xmlns:a16="http://schemas.microsoft.com/office/drawing/2014/main" id="{68FF748E-0C46-C47C-0828-7F5A06781936}"/>
              </a:ext>
            </a:extLst>
          </p:cNvPr>
          <p:cNvSpPr>
            <a:spLocks noGrp="1"/>
          </p:cNvSpPr>
          <p:nvPr>
            <p:ph type="ctrTitle"/>
          </p:nvPr>
        </p:nvSpPr>
        <p:spPr>
          <a:xfrm>
            <a:off x="477668" y="766478"/>
            <a:ext cx="5803379" cy="1506070"/>
          </a:xfrm>
        </p:spPr>
        <p:txBody>
          <a:bodyPr anchor="ctr">
            <a:noAutofit/>
          </a:bodyPr>
          <a:lstStyle/>
          <a:p>
            <a:pPr algn="l"/>
            <a:r>
              <a:rPr lang="en-US" sz="7200" b="1" dirty="0"/>
              <a:t>TESL Portal</a:t>
            </a:r>
          </a:p>
        </p:txBody>
      </p:sp>
      <p:sp>
        <p:nvSpPr>
          <p:cNvPr id="3" name="TextBox 2">
            <a:extLst>
              <a:ext uri="{FF2B5EF4-FFF2-40B4-BE49-F238E27FC236}">
                <a16:creationId xmlns:a16="http://schemas.microsoft.com/office/drawing/2014/main" id="{09814878-1410-6959-46DE-C45D0BEE88F0}"/>
              </a:ext>
            </a:extLst>
          </p:cNvPr>
          <p:cNvSpPr txBox="1"/>
          <p:nvPr/>
        </p:nvSpPr>
        <p:spPr>
          <a:xfrm>
            <a:off x="898077" y="4814034"/>
            <a:ext cx="4222376" cy="1446550"/>
          </a:xfrm>
          <a:prstGeom prst="rect">
            <a:avLst/>
          </a:prstGeom>
          <a:noFill/>
        </p:spPr>
        <p:txBody>
          <a:bodyPr wrap="square" rtlCol="0">
            <a:spAutoFit/>
          </a:bodyPr>
          <a:lstStyle/>
          <a:p>
            <a:r>
              <a:rPr lang="en-US" sz="2400" b="1" dirty="0"/>
              <a:t>Md Shahduzzaman</a:t>
            </a:r>
          </a:p>
          <a:p>
            <a:r>
              <a:rPr lang="en-US" sz="1600" i="1" dirty="0">
                <a:hlinkClick r:id="rId5"/>
              </a:rPr>
              <a:t>2131297@iub.edu.bd</a:t>
            </a:r>
            <a:endParaRPr lang="en-US" sz="1600" i="1" dirty="0"/>
          </a:p>
          <a:p>
            <a:r>
              <a:rPr lang="en-US" sz="1600" i="1" dirty="0"/>
              <a:t>Department of Computer Science and Engineering,</a:t>
            </a:r>
          </a:p>
          <a:p>
            <a:r>
              <a:rPr lang="en-US" sz="1600" i="1" dirty="0"/>
              <a:t>Independent University of Bangladesh.</a:t>
            </a:r>
          </a:p>
        </p:txBody>
      </p:sp>
      <p:sp>
        <p:nvSpPr>
          <p:cNvPr id="4" name="TextBox 3">
            <a:extLst>
              <a:ext uri="{FF2B5EF4-FFF2-40B4-BE49-F238E27FC236}">
                <a16:creationId xmlns:a16="http://schemas.microsoft.com/office/drawing/2014/main" id="{10DF00F1-DE80-8B5A-1741-F042A2AB2637}"/>
              </a:ext>
            </a:extLst>
          </p:cNvPr>
          <p:cNvSpPr txBox="1"/>
          <p:nvPr/>
        </p:nvSpPr>
        <p:spPr>
          <a:xfrm>
            <a:off x="864929" y="3013501"/>
            <a:ext cx="4675096" cy="830997"/>
          </a:xfrm>
          <a:prstGeom prst="rect">
            <a:avLst/>
          </a:prstGeom>
          <a:noFill/>
        </p:spPr>
        <p:txBody>
          <a:bodyPr wrap="square" rtlCol="0">
            <a:spAutoFit/>
          </a:bodyPr>
          <a:lstStyle/>
          <a:p>
            <a:r>
              <a:rPr lang="en-US" sz="2400" b="1" dirty="0"/>
              <a:t>Teaching English as a Second Language</a:t>
            </a:r>
          </a:p>
        </p:txBody>
      </p:sp>
    </p:spTree>
    <p:extLst>
      <p:ext uri="{BB962C8B-B14F-4D97-AF65-F5344CB8AC3E}">
        <p14:creationId xmlns:p14="http://schemas.microsoft.com/office/powerpoint/2010/main" val="1114615827"/>
      </p:ext>
    </p:extLst>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174C4-F9D7-8127-F529-E0E75ECB4EA6}"/>
            </a:ext>
          </a:extLst>
        </p:cNvPr>
        <p:cNvGrpSpPr/>
        <p:nvPr/>
      </p:nvGrpSpPr>
      <p:grpSpPr>
        <a:xfrm>
          <a:off x="0" y="0"/>
          <a:ext cx="0" cy="0"/>
          <a:chOff x="0" y="0"/>
          <a:chExt cx="0" cy="0"/>
        </a:xfrm>
      </p:grpSpPr>
      <p:pic>
        <p:nvPicPr>
          <p:cNvPr id="5" name="Picture 4" descr="A computer screen with a white and red screen&#10;&#10;Description automatically generated">
            <a:extLst>
              <a:ext uri="{FF2B5EF4-FFF2-40B4-BE49-F238E27FC236}">
                <a16:creationId xmlns:a16="http://schemas.microsoft.com/office/drawing/2014/main" id="{E223D736-9ABE-BA72-9F01-29178679F8C3}"/>
              </a:ext>
            </a:extLst>
          </p:cNvPr>
          <p:cNvPicPr>
            <a:picLocks noChangeAspect="1"/>
          </p:cNvPicPr>
          <p:nvPr/>
        </p:nvPicPr>
        <p:blipFill>
          <a:blip r:embed="rId2"/>
          <a:srcRect t="16280" b="4952"/>
          <a:stretch/>
        </p:blipFill>
        <p:spPr>
          <a:xfrm>
            <a:off x="0" y="0"/>
            <a:ext cx="12192000" cy="6858000"/>
          </a:xfrm>
          <a:prstGeom prst="rect">
            <a:avLst/>
          </a:prstGeom>
        </p:spPr>
      </p:pic>
    </p:spTree>
    <p:extLst>
      <p:ext uri="{BB962C8B-B14F-4D97-AF65-F5344CB8AC3E}">
        <p14:creationId xmlns:p14="http://schemas.microsoft.com/office/powerpoint/2010/main" val="147427864"/>
      </p:ext>
    </p:extLst>
  </p:cSld>
  <p:clrMapOvr>
    <a:masterClrMapping/>
  </p:clrMapOvr>
  <p:transition spd="slow">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22839-FE92-F949-A24D-123F8BE8EB99}"/>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6756EF1-D16A-5760-7865-28F4FE3D59D7}"/>
              </a:ext>
            </a:extLst>
          </p:cNvPr>
          <p:cNvPicPr>
            <a:picLocks noChangeAspect="1"/>
          </p:cNvPicPr>
          <p:nvPr/>
        </p:nvPicPr>
        <p:blipFill>
          <a:blip r:embed="rId2"/>
          <a:srcRect t="16491" r="1072" b="4316"/>
          <a:stretch/>
        </p:blipFill>
        <p:spPr>
          <a:xfrm>
            <a:off x="0" y="0"/>
            <a:ext cx="12192000" cy="6858000"/>
          </a:xfrm>
          <a:prstGeom prst="rect">
            <a:avLst/>
          </a:prstGeom>
        </p:spPr>
      </p:pic>
      <p:sp>
        <p:nvSpPr>
          <p:cNvPr id="4" name="Speech Bubble: Rectangle 3">
            <a:extLst>
              <a:ext uri="{FF2B5EF4-FFF2-40B4-BE49-F238E27FC236}">
                <a16:creationId xmlns:a16="http://schemas.microsoft.com/office/drawing/2014/main" id="{841E6E1C-CCF4-B282-4FD7-8B5B6A0324BE}"/>
              </a:ext>
            </a:extLst>
          </p:cNvPr>
          <p:cNvSpPr/>
          <p:nvPr/>
        </p:nvSpPr>
        <p:spPr>
          <a:xfrm>
            <a:off x="5457371" y="1072923"/>
            <a:ext cx="6458857" cy="2947535"/>
          </a:xfrm>
          <a:prstGeom prst="wedgeRectCallout">
            <a:avLst>
              <a:gd name="adj1" fmla="val 29431"/>
              <a:gd name="adj2" fmla="val -733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just">
              <a:lnSpc>
                <a:spcPct val="115000"/>
              </a:lnSpc>
              <a:spcAft>
                <a:spcPts val="80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Student Profile: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is a input box to enter the user id and an apply button to load the information. Profile picture, name, roll number and a dropdown selection box to select the result of 1st term, 2</a:t>
            </a:r>
            <a:r>
              <a:rPr lang="en-US" sz="1800" kern="100" baseline="30000" dirty="0">
                <a:effectLst/>
                <a:latin typeface="Aptos" panose="020B0004020202020204" pitchFamily="34" charset="0"/>
                <a:ea typeface="Aptos" panose="020B0004020202020204" pitchFamily="34" charset="0"/>
                <a:cs typeface="Times New Roman" panose="02020603050405020304" pitchFamily="18" charset="0"/>
              </a:rPr>
              <a:t>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term or Annul exam is to show. Then the full result of that term will be visible. Result contain Subject, Full Marks, Written, MCQ, Practical, Total, Highest, Letter Grade, Grade Point, Total of Monthly Exam, 20% of Monthly Exam, GPA without Additional Subject, GPA with Additional Subject, Comment, Total Marks, Procured Marks.</a:t>
            </a:r>
          </a:p>
        </p:txBody>
      </p:sp>
    </p:spTree>
    <p:extLst>
      <p:ext uri="{BB962C8B-B14F-4D97-AF65-F5344CB8AC3E}">
        <p14:creationId xmlns:p14="http://schemas.microsoft.com/office/powerpoint/2010/main" val="524760796"/>
      </p:ext>
    </p:extLst>
  </p:cSld>
  <p:clrMapOvr>
    <a:masterClrMapping/>
  </p:clrMapOvr>
  <p:transition spd="slow">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6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52AC20-596B-F74B-A623-61548900234F}"/>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802909939"/>
      </p:ext>
    </p:extLst>
  </p:cSld>
  <p:clrMapOvr>
    <a:masterClrMapping/>
  </p:clrMapOvr>
  <p:transition spd="slow">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DCE260-3F44-5731-170E-01CBCDCCB605}"/>
              </a:ext>
            </a:extLst>
          </p:cNvPr>
          <p:cNvSpPr txBox="1"/>
          <p:nvPr/>
        </p:nvSpPr>
        <p:spPr>
          <a:xfrm>
            <a:off x="4496041" y="1586753"/>
            <a:ext cx="3199915" cy="584775"/>
          </a:xfrm>
          <a:prstGeom prst="rect">
            <a:avLst/>
          </a:prstGeom>
          <a:noFill/>
        </p:spPr>
        <p:txBody>
          <a:bodyPr wrap="none" rtlCol="0">
            <a:spAutoFit/>
          </a:bodyPr>
          <a:lstStyle/>
          <a:p>
            <a:r>
              <a:rPr lang="en-US" sz="3200" b="1" dirty="0"/>
              <a:t>Business Model</a:t>
            </a:r>
          </a:p>
        </p:txBody>
      </p:sp>
      <p:sp>
        <p:nvSpPr>
          <p:cNvPr id="5" name="Rectangle 1">
            <a:extLst>
              <a:ext uri="{FF2B5EF4-FFF2-40B4-BE49-F238E27FC236}">
                <a16:creationId xmlns:a16="http://schemas.microsoft.com/office/drawing/2014/main" id="{C624EBD0-C753-6879-E519-5BA0F8512AE5}"/>
              </a:ext>
            </a:extLst>
          </p:cNvPr>
          <p:cNvSpPr>
            <a:spLocks noChangeArrowheads="1"/>
          </p:cNvSpPr>
          <p:nvPr/>
        </p:nvSpPr>
        <p:spPr bwMode="auto">
          <a:xfrm>
            <a:off x="1066799" y="2759657"/>
            <a:ext cx="1005840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A monthly service fee will be included with the tuition fee for each student. This approach ensures that the development and maintenance costs of the system will be recovered within 5 to 6 years.</a:t>
            </a:r>
          </a:p>
        </p:txBody>
      </p:sp>
    </p:spTree>
    <p:extLst>
      <p:ext uri="{BB962C8B-B14F-4D97-AF65-F5344CB8AC3E}">
        <p14:creationId xmlns:p14="http://schemas.microsoft.com/office/powerpoint/2010/main" val="70392058"/>
      </p:ext>
    </p:extLst>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05755B-0845-CE5B-0234-C5B4E2FE8916}"/>
              </a:ext>
            </a:extLst>
          </p:cNvPr>
          <p:cNvSpPr txBox="1"/>
          <p:nvPr/>
        </p:nvSpPr>
        <p:spPr>
          <a:xfrm>
            <a:off x="3617597" y="1021976"/>
            <a:ext cx="4956806" cy="584775"/>
          </a:xfrm>
          <a:prstGeom prst="rect">
            <a:avLst/>
          </a:prstGeom>
          <a:noFill/>
        </p:spPr>
        <p:txBody>
          <a:bodyPr wrap="none" rtlCol="0">
            <a:spAutoFit/>
          </a:bodyPr>
          <a:lstStyle/>
          <a:p>
            <a:r>
              <a:rPr lang="en-US" sz="3200" b="1" dirty="0"/>
              <a:t>Competitive Landscape</a:t>
            </a:r>
          </a:p>
        </p:txBody>
      </p:sp>
      <p:sp>
        <p:nvSpPr>
          <p:cNvPr id="5" name="TextBox 4">
            <a:extLst>
              <a:ext uri="{FF2B5EF4-FFF2-40B4-BE49-F238E27FC236}">
                <a16:creationId xmlns:a16="http://schemas.microsoft.com/office/drawing/2014/main" id="{F0EAF3BD-27AE-B99F-1F37-06DD13CF38A8}"/>
              </a:ext>
            </a:extLst>
          </p:cNvPr>
          <p:cNvSpPr txBox="1"/>
          <p:nvPr/>
        </p:nvSpPr>
        <p:spPr>
          <a:xfrm>
            <a:off x="622640" y="2366683"/>
            <a:ext cx="10861148" cy="2677656"/>
          </a:xfrm>
          <a:prstGeom prst="rect">
            <a:avLst/>
          </a:prstGeom>
          <a:noFill/>
        </p:spPr>
        <p:txBody>
          <a:bodyPr wrap="square" rtlCol="0">
            <a:spAutoFit/>
          </a:bodyPr>
          <a:lstStyle/>
          <a:p>
            <a:r>
              <a:rPr lang="en-US" sz="2800" dirty="0"/>
              <a:t>The neighboring schools are my primary competitors, as they are also striving to enhance their administrative processes and student management systems. To stand out, my project focuses on providing a more comprehensive, user-friendly, and cost-effective solution tailored to the specific needs of both institutions and students.</a:t>
            </a:r>
          </a:p>
        </p:txBody>
      </p:sp>
    </p:spTree>
    <p:extLst>
      <p:ext uri="{BB962C8B-B14F-4D97-AF65-F5344CB8AC3E}">
        <p14:creationId xmlns:p14="http://schemas.microsoft.com/office/powerpoint/2010/main" val="4259043972"/>
      </p:ext>
    </p:extLst>
  </p:cSld>
  <p:clrMapOvr>
    <a:masterClrMapping/>
  </p:clrMapOvr>
  <p:transition spd="slow">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859286-BB82-1C4A-4FD7-5C10A1FB1242}"/>
              </a:ext>
            </a:extLst>
          </p:cNvPr>
          <p:cNvSpPr txBox="1"/>
          <p:nvPr/>
        </p:nvSpPr>
        <p:spPr>
          <a:xfrm>
            <a:off x="4952012" y="432419"/>
            <a:ext cx="6654386" cy="2800767"/>
          </a:xfrm>
          <a:prstGeom prst="rect">
            <a:avLst/>
          </a:prstGeom>
          <a:noFill/>
        </p:spPr>
        <p:txBody>
          <a:bodyPr wrap="square" rtlCol="0">
            <a:spAutoFit/>
          </a:bodyPr>
          <a:lstStyle/>
          <a:p>
            <a:r>
              <a:rPr lang="en-US" sz="2800" b="1" dirty="0"/>
              <a:t>Md Shahduzzaman</a:t>
            </a:r>
            <a:br>
              <a:rPr lang="en-US" sz="2800" dirty="0"/>
            </a:br>
            <a:r>
              <a:rPr lang="en-US" sz="2400" dirty="0"/>
              <a:t>Phone: 01790897805</a:t>
            </a:r>
            <a:br>
              <a:rPr lang="en-US" sz="2400" dirty="0"/>
            </a:br>
            <a:r>
              <a:rPr lang="en-US" sz="2400" dirty="0"/>
              <a:t>E-mail: </a:t>
            </a:r>
            <a:r>
              <a:rPr lang="en-US" sz="2000" i="1" dirty="0">
                <a:hlinkClick r:id="rId2"/>
              </a:rPr>
              <a:t>mdshahduzzaman@gmail.com</a:t>
            </a:r>
            <a:endParaRPr lang="en-US" sz="2000" i="1" dirty="0"/>
          </a:p>
          <a:p>
            <a:r>
              <a:rPr lang="en-US" sz="2400" dirty="0"/>
              <a:t>Department of Computer Science and Engineering (CSE),</a:t>
            </a:r>
          </a:p>
          <a:p>
            <a:r>
              <a:rPr lang="en-US" sz="2400" dirty="0"/>
              <a:t>Independent University of Bangladesh (IUB).</a:t>
            </a:r>
          </a:p>
          <a:p>
            <a:endParaRPr lang="en-US" sz="2800" dirty="0"/>
          </a:p>
        </p:txBody>
      </p:sp>
      <p:pic>
        <p:nvPicPr>
          <p:cNvPr id="6" name="Picture 5" descr="A person in a suit and tie&#10;&#10;Description automatically generated">
            <a:extLst>
              <a:ext uri="{FF2B5EF4-FFF2-40B4-BE49-F238E27FC236}">
                <a16:creationId xmlns:a16="http://schemas.microsoft.com/office/drawing/2014/main" id="{39DC26D3-F936-5771-7881-6F71A10437C1}"/>
              </a:ext>
            </a:extLst>
          </p:cNvPr>
          <p:cNvPicPr>
            <a:picLocks noChangeAspect="1"/>
          </p:cNvPicPr>
          <p:nvPr/>
        </p:nvPicPr>
        <p:blipFill>
          <a:blip r:embed="rId3"/>
          <a:stretch>
            <a:fillRect/>
          </a:stretch>
        </p:blipFill>
        <p:spPr>
          <a:xfrm>
            <a:off x="948672" y="1624538"/>
            <a:ext cx="3219915" cy="319239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7" name="TextBox 6">
            <a:extLst>
              <a:ext uri="{FF2B5EF4-FFF2-40B4-BE49-F238E27FC236}">
                <a16:creationId xmlns:a16="http://schemas.microsoft.com/office/drawing/2014/main" id="{2131DB59-9FEE-5627-1347-8AC711A5031C}"/>
              </a:ext>
            </a:extLst>
          </p:cNvPr>
          <p:cNvSpPr txBox="1"/>
          <p:nvPr/>
        </p:nvSpPr>
        <p:spPr>
          <a:xfrm>
            <a:off x="4952012" y="3220735"/>
            <a:ext cx="2245695" cy="3046988"/>
          </a:xfrm>
          <a:prstGeom prst="rect">
            <a:avLst/>
          </a:prstGeom>
          <a:noFill/>
        </p:spPr>
        <p:txBody>
          <a:bodyPr wrap="square" rtlCol="0">
            <a:spAutoFit/>
          </a:bodyPr>
          <a:lstStyle/>
          <a:p>
            <a:pPr algn="l"/>
            <a:r>
              <a:rPr lang="en-US" sz="2400" b="1" i="0" dirty="0">
                <a:solidFill>
                  <a:srgbClr val="F0F6FC"/>
                </a:solidFill>
                <a:effectLst/>
                <a:latin typeface="-apple-system"/>
              </a:rPr>
              <a:t>Languages: </a:t>
            </a:r>
          </a:p>
          <a:p>
            <a:pPr marL="285750" indent="-285750" algn="l">
              <a:buFont typeface="Arial" panose="020B0604020202020204" pitchFamily="34" charset="0"/>
              <a:buChar char="•"/>
            </a:pPr>
            <a:r>
              <a:rPr lang="en-US" sz="2400" b="0" i="0" dirty="0">
                <a:solidFill>
                  <a:srgbClr val="F0F6FC"/>
                </a:solidFill>
                <a:effectLst/>
                <a:latin typeface="-apple-system"/>
              </a:rPr>
              <a:t>Python, </a:t>
            </a:r>
          </a:p>
          <a:p>
            <a:pPr marL="285750" indent="-285750" algn="l">
              <a:buFont typeface="Arial" panose="020B0604020202020204" pitchFamily="34" charset="0"/>
              <a:buChar char="•"/>
            </a:pPr>
            <a:r>
              <a:rPr lang="en-US" sz="2400" b="0" i="0" dirty="0">
                <a:solidFill>
                  <a:srgbClr val="F0F6FC"/>
                </a:solidFill>
                <a:effectLst/>
                <a:latin typeface="-apple-system"/>
              </a:rPr>
              <a:t>Java, </a:t>
            </a:r>
          </a:p>
          <a:p>
            <a:pPr marL="285750" indent="-285750" algn="l">
              <a:buFont typeface="Arial" panose="020B0604020202020204" pitchFamily="34" charset="0"/>
              <a:buChar char="•"/>
            </a:pPr>
            <a:r>
              <a:rPr lang="en-US" sz="2400" b="0" i="0" dirty="0">
                <a:solidFill>
                  <a:srgbClr val="F0F6FC"/>
                </a:solidFill>
                <a:effectLst/>
                <a:latin typeface="-apple-system"/>
              </a:rPr>
              <a:t>C++, </a:t>
            </a:r>
          </a:p>
          <a:p>
            <a:pPr marL="285750" indent="-285750" algn="l">
              <a:buFont typeface="Arial" panose="020B0604020202020204" pitchFamily="34" charset="0"/>
              <a:buChar char="•"/>
            </a:pPr>
            <a:r>
              <a:rPr lang="en-US" sz="2400" b="0" i="0" dirty="0">
                <a:solidFill>
                  <a:srgbClr val="F0F6FC"/>
                </a:solidFill>
                <a:effectLst/>
                <a:latin typeface="-apple-system"/>
              </a:rPr>
              <a:t>JavaScript, </a:t>
            </a:r>
          </a:p>
          <a:p>
            <a:pPr marL="285750" indent="-285750" algn="l">
              <a:buFont typeface="Arial" panose="020B0604020202020204" pitchFamily="34" charset="0"/>
              <a:buChar char="•"/>
            </a:pPr>
            <a:r>
              <a:rPr lang="en-US" sz="2400" b="0" i="0" dirty="0">
                <a:solidFill>
                  <a:srgbClr val="F0F6FC"/>
                </a:solidFill>
                <a:effectLst/>
                <a:latin typeface="-apple-system"/>
              </a:rPr>
              <a:t>PHP, </a:t>
            </a:r>
          </a:p>
          <a:p>
            <a:pPr marL="285750" indent="-285750" algn="l">
              <a:buFont typeface="Arial" panose="020B0604020202020204" pitchFamily="34" charset="0"/>
              <a:buChar char="•"/>
            </a:pPr>
            <a:r>
              <a:rPr lang="en-US" sz="2400" b="0" i="0" dirty="0">
                <a:solidFill>
                  <a:srgbClr val="F0F6FC"/>
                </a:solidFill>
                <a:effectLst/>
                <a:latin typeface="-apple-system"/>
              </a:rPr>
              <a:t>HTML, </a:t>
            </a:r>
          </a:p>
          <a:p>
            <a:pPr marL="285750" indent="-285750" algn="l">
              <a:buFont typeface="Arial" panose="020B0604020202020204" pitchFamily="34" charset="0"/>
              <a:buChar char="•"/>
            </a:pPr>
            <a:r>
              <a:rPr lang="en-US" sz="2400" b="0" i="0" dirty="0">
                <a:solidFill>
                  <a:srgbClr val="F0F6FC"/>
                </a:solidFill>
                <a:effectLst/>
                <a:latin typeface="-apple-system"/>
              </a:rPr>
              <a:t>CSS</a:t>
            </a:r>
          </a:p>
        </p:txBody>
      </p:sp>
      <p:sp>
        <p:nvSpPr>
          <p:cNvPr id="8" name="TextBox 7">
            <a:extLst>
              <a:ext uri="{FF2B5EF4-FFF2-40B4-BE49-F238E27FC236}">
                <a16:creationId xmlns:a16="http://schemas.microsoft.com/office/drawing/2014/main" id="{BC947A5C-7E11-93FB-E853-6612251E3A49}"/>
              </a:ext>
            </a:extLst>
          </p:cNvPr>
          <p:cNvSpPr txBox="1"/>
          <p:nvPr/>
        </p:nvSpPr>
        <p:spPr>
          <a:xfrm>
            <a:off x="7307785" y="3220735"/>
            <a:ext cx="4298613" cy="2677656"/>
          </a:xfrm>
          <a:prstGeom prst="rect">
            <a:avLst/>
          </a:prstGeom>
          <a:noFill/>
        </p:spPr>
        <p:txBody>
          <a:bodyPr wrap="none" rtlCol="0">
            <a:spAutoFit/>
          </a:bodyPr>
          <a:lstStyle/>
          <a:p>
            <a:pPr algn="l"/>
            <a:r>
              <a:rPr lang="en-US" sz="2400" b="1" i="0" dirty="0">
                <a:solidFill>
                  <a:srgbClr val="F0F6FC"/>
                </a:solidFill>
                <a:effectLst/>
                <a:latin typeface="-apple-system"/>
              </a:rPr>
              <a:t>Expertise: </a:t>
            </a:r>
          </a:p>
          <a:p>
            <a:pPr marL="285750" indent="-285750" algn="l">
              <a:buFont typeface="Arial" panose="020B0604020202020204" pitchFamily="34" charset="0"/>
              <a:buChar char="•"/>
            </a:pPr>
            <a:r>
              <a:rPr lang="en-US" sz="2400" b="0" i="0" dirty="0">
                <a:solidFill>
                  <a:srgbClr val="F0F6FC"/>
                </a:solidFill>
                <a:effectLst/>
                <a:latin typeface="-apple-system"/>
              </a:rPr>
              <a:t>Full-Stack Development, </a:t>
            </a:r>
          </a:p>
          <a:p>
            <a:pPr marL="285750" indent="-285750" algn="l">
              <a:buFont typeface="Arial" panose="020B0604020202020204" pitchFamily="34" charset="0"/>
              <a:buChar char="•"/>
            </a:pPr>
            <a:r>
              <a:rPr lang="en-US" sz="2400" b="0" i="0" dirty="0">
                <a:solidFill>
                  <a:srgbClr val="F0F6FC"/>
                </a:solidFill>
                <a:effectLst/>
                <a:latin typeface="-apple-system"/>
              </a:rPr>
              <a:t>IoT, </a:t>
            </a:r>
          </a:p>
          <a:p>
            <a:pPr marL="285750" indent="-285750" algn="l">
              <a:buFont typeface="Arial" panose="020B0604020202020204" pitchFamily="34" charset="0"/>
              <a:buChar char="•"/>
            </a:pPr>
            <a:r>
              <a:rPr lang="en-US" sz="2400" b="0" i="0" dirty="0">
                <a:solidFill>
                  <a:srgbClr val="F0F6FC"/>
                </a:solidFill>
                <a:effectLst/>
                <a:latin typeface="-apple-system"/>
              </a:rPr>
              <a:t>Real-Time Software Systems,</a:t>
            </a:r>
          </a:p>
          <a:p>
            <a:pPr marL="285750" indent="-285750" algn="l">
              <a:buFont typeface="Arial" panose="020B0604020202020204" pitchFamily="34" charset="0"/>
              <a:buChar char="•"/>
            </a:pPr>
            <a:r>
              <a:rPr lang="en-US" sz="2400" b="0" i="0" dirty="0">
                <a:solidFill>
                  <a:srgbClr val="F0F6FC"/>
                </a:solidFill>
                <a:effectLst/>
                <a:latin typeface="-apple-system"/>
              </a:rPr>
              <a:t> Machine Learning Integration,</a:t>
            </a:r>
          </a:p>
          <a:p>
            <a:pPr marL="285750" indent="-285750" algn="l">
              <a:buFont typeface="Arial" panose="020B0604020202020204" pitchFamily="34" charset="0"/>
              <a:buChar char="•"/>
            </a:pPr>
            <a:r>
              <a:rPr lang="en-US" sz="2400" b="0" i="0" dirty="0">
                <a:solidFill>
                  <a:srgbClr val="F0F6FC"/>
                </a:solidFill>
                <a:effectLst/>
                <a:latin typeface="-apple-system"/>
              </a:rPr>
              <a:t> Project Design &amp; Prototyping</a:t>
            </a:r>
          </a:p>
          <a:p>
            <a:endParaRPr lang="en-US" sz="2400" dirty="0"/>
          </a:p>
        </p:txBody>
      </p:sp>
    </p:spTree>
    <p:extLst>
      <p:ext uri="{BB962C8B-B14F-4D97-AF65-F5344CB8AC3E}">
        <p14:creationId xmlns:p14="http://schemas.microsoft.com/office/powerpoint/2010/main" val="3868755747"/>
      </p:ext>
    </p:extLst>
  </p:cSld>
  <p:clrMapOvr>
    <a:masterClrMapping/>
  </p:clrMapOvr>
  <p:transition spd="slow">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2991603" y="1915886"/>
            <a:ext cx="6921654" cy="2380342"/>
          </a:xfrm>
        </p:spPr>
        <p:txBody>
          <a:bodyPr>
            <a:noAutofit/>
          </a:bodyPr>
          <a:lstStyle/>
          <a:p>
            <a:r>
              <a:rPr lang="en-US" sz="8000" b="1" dirty="0"/>
              <a:t>Thank </a:t>
            </a:r>
            <a:br>
              <a:rPr lang="en-US" sz="8000" b="1" dirty="0"/>
            </a:br>
            <a:r>
              <a:rPr lang="en-US" sz="8000" b="1" dirty="0">
                <a:solidFill>
                  <a:schemeClr val="tx1"/>
                </a:solidFill>
              </a:rPr>
              <a:t>You</a:t>
            </a:r>
          </a:p>
        </p:txBody>
      </p:sp>
      <p:sp>
        <p:nvSpPr>
          <p:cNvPr id="6" name="TextBox 5">
            <a:extLst>
              <a:ext uri="{FF2B5EF4-FFF2-40B4-BE49-F238E27FC236}">
                <a16:creationId xmlns:a16="http://schemas.microsoft.com/office/drawing/2014/main" id="{422FE023-097A-738D-392E-257325C1436E}"/>
              </a:ext>
            </a:extLst>
          </p:cNvPr>
          <p:cNvSpPr txBox="1"/>
          <p:nvPr/>
        </p:nvSpPr>
        <p:spPr>
          <a:xfrm>
            <a:off x="8679543" y="5858161"/>
            <a:ext cx="3344902" cy="707886"/>
          </a:xfrm>
          <a:prstGeom prst="rect">
            <a:avLst/>
          </a:prstGeom>
          <a:noFill/>
        </p:spPr>
        <p:txBody>
          <a:bodyPr wrap="square" rtlCol="0">
            <a:spAutoFit/>
          </a:bodyPr>
          <a:lstStyle/>
          <a:p>
            <a:r>
              <a:rPr lang="en-US" sz="2400" b="1" dirty="0"/>
              <a:t>Md Shahduzzaman</a:t>
            </a:r>
          </a:p>
          <a:p>
            <a:r>
              <a:rPr lang="en-US" sz="1600" i="1" dirty="0"/>
              <a:t>2131297@iub.edu.bd</a:t>
            </a:r>
          </a:p>
        </p:txBody>
      </p:sp>
    </p:spTree>
    <p:extLst>
      <p:ext uri="{BB962C8B-B14F-4D97-AF65-F5344CB8AC3E}">
        <p14:creationId xmlns:p14="http://schemas.microsoft.com/office/powerpoint/2010/main" val="538061945"/>
      </p:ext>
    </p:extLst>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0D57F8-58E6-A4EA-1AA6-029FDED52CC6}"/>
              </a:ext>
            </a:extLst>
          </p:cNvPr>
          <p:cNvSpPr txBox="1"/>
          <p:nvPr/>
        </p:nvSpPr>
        <p:spPr>
          <a:xfrm>
            <a:off x="1371600" y="1183341"/>
            <a:ext cx="9735671" cy="4216539"/>
          </a:xfrm>
          <a:prstGeom prst="rect">
            <a:avLst/>
          </a:prstGeom>
          <a:noFill/>
        </p:spPr>
        <p:txBody>
          <a:bodyPr wrap="square" rtlCol="0">
            <a:spAutoFit/>
          </a:bodyPr>
          <a:lstStyle/>
          <a:p>
            <a:r>
              <a:rPr lang="en-US" sz="2400" b="1" dirty="0"/>
              <a:t>Problem Statement</a:t>
            </a:r>
          </a:p>
          <a:p>
            <a:endParaRPr lang="en-US" sz="2400" b="1" dirty="0"/>
          </a:p>
          <a:p>
            <a:pPr marL="342900" indent="-342900">
              <a:buFont typeface="Arial" panose="020B0604020202020204" pitchFamily="34" charset="0"/>
              <a:buChar char="•"/>
            </a:pPr>
            <a:r>
              <a:rPr lang="en-US" sz="2000" dirty="0"/>
              <a:t>To prevent spelling errors during board exam registration, this system ensures that all student data is readily accessible with a single click.</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dirty="0"/>
              <a:t>This problem is a human error.</a:t>
            </a:r>
          </a:p>
          <a:p>
            <a:endParaRPr lang="en-US" sz="2000" dirty="0"/>
          </a:p>
          <a:p>
            <a:r>
              <a:rPr lang="en-US" sz="2000" b="1" dirty="0"/>
              <a:t>Pain point:</a:t>
            </a:r>
          </a:p>
          <a:p>
            <a:endParaRPr lang="en-US" sz="2000" b="1" dirty="0"/>
          </a:p>
          <a:p>
            <a:pPr marL="342900" indent="-342900">
              <a:buFont typeface="Arial" panose="020B0604020202020204" pitchFamily="34" charset="0"/>
              <a:buChar char="•"/>
            </a:pPr>
            <a:r>
              <a:rPr lang="en-US" sz="2000" dirty="0"/>
              <a:t>My certificate name and date of birth are completely different from my actual details, which has caused me significant difficulties in getting them updated. As of now, the updates have been completed up to my SSC records, but the rest are still pending.</a:t>
            </a:r>
          </a:p>
        </p:txBody>
      </p:sp>
    </p:spTree>
    <p:extLst>
      <p:ext uri="{BB962C8B-B14F-4D97-AF65-F5344CB8AC3E}">
        <p14:creationId xmlns:p14="http://schemas.microsoft.com/office/powerpoint/2010/main" val="2808402478"/>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schemeClr>
        </a:solidFill>
        <a:effectLst/>
      </p:bgPr>
    </p:bg>
    <p:spTree>
      <p:nvGrpSpPr>
        <p:cNvPr id="1" name=""/>
        <p:cNvGrpSpPr/>
        <p:nvPr/>
      </p:nvGrpSpPr>
      <p:grpSpPr>
        <a:xfrm>
          <a:off x="0" y="0"/>
          <a:ext cx="0" cy="0"/>
          <a:chOff x="0" y="0"/>
          <a:chExt cx="0" cy="0"/>
        </a:xfrm>
      </p:grpSpPr>
      <p:pic>
        <p:nvPicPr>
          <p:cNvPr id="5" name="Picture 4" descr="A graph of information error&#10;&#10;Description automatically generated">
            <a:extLst>
              <a:ext uri="{FF2B5EF4-FFF2-40B4-BE49-F238E27FC236}">
                <a16:creationId xmlns:a16="http://schemas.microsoft.com/office/drawing/2014/main" id="{547D39CF-E9F9-A0F6-CFF2-242A49AE39D0}"/>
              </a:ext>
            </a:extLst>
          </p:cNvPr>
          <p:cNvPicPr>
            <a:picLocks noChangeAspect="1"/>
          </p:cNvPicPr>
          <p:nvPr/>
        </p:nvPicPr>
        <p:blipFill>
          <a:blip r:embed="rId2"/>
          <a:srcRect b="7191"/>
          <a:stretch/>
        </p:blipFill>
        <p:spPr>
          <a:xfrm>
            <a:off x="821307" y="677795"/>
            <a:ext cx="10549385" cy="5502409"/>
          </a:xfrm>
          <a:prstGeom prst="rect">
            <a:avLst/>
          </a:prstGeom>
        </p:spPr>
      </p:pic>
    </p:spTree>
    <p:extLst>
      <p:ext uri="{BB962C8B-B14F-4D97-AF65-F5344CB8AC3E}">
        <p14:creationId xmlns:p14="http://schemas.microsoft.com/office/powerpoint/2010/main" val="1601318983"/>
      </p:ext>
    </p:extLst>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B66564-826E-B3BD-38F2-1B039C1F9693}"/>
              </a:ext>
            </a:extLst>
          </p:cNvPr>
          <p:cNvSpPr txBox="1"/>
          <p:nvPr/>
        </p:nvSpPr>
        <p:spPr>
          <a:xfrm>
            <a:off x="1490381" y="1237127"/>
            <a:ext cx="9211238" cy="1661993"/>
          </a:xfrm>
          <a:prstGeom prst="rect">
            <a:avLst/>
          </a:prstGeom>
          <a:noFill/>
        </p:spPr>
        <p:txBody>
          <a:bodyPr wrap="square" rtlCol="0">
            <a:spAutoFit/>
          </a:bodyPr>
          <a:lstStyle/>
          <a:p>
            <a:r>
              <a:rPr lang="en-US" sz="2000" b="1" dirty="0"/>
              <a:t>Solution</a:t>
            </a:r>
            <a:endParaRPr lang="en-US" sz="2400" b="1" dirty="0"/>
          </a:p>
          <a:p>
            <a:endParaRPr lang="en-US" sz="2400" b="1" dirty="0"/>
          </a:p>
          <a:p>
            <a:r>
              <a:rPr lang="en-US" dirty="0"/>
              <a:t>This portal provides instant access to all student data, ensuring that errors during registration are significantly minimized.</a:t>
            </a:r>
          </a:p>
          <a:p>
            <a:endParaRPr lang="en-US" dirty="0"/>
          </a:p>
        </p:txBody>
      </p:sp>
      <p:sp>
        <p:nvSpPr>
          <p:cNvPr id="6" name="TextBox 5">
            <a:extLst>
              <a:ext uri="{FF2B5EF4-FFF2-40B4-BE49-F238E27FC236}">
                <a16:creationId xmlns:a16="http://schemas.microsoft.com/office/drawing/2014/main" id="{7D7AF05D-6E94-1A69-38B9-81C643BB6207}"/>
              </a:ext>
            </a:extLst>
          </p:cNvPr>
          <p:cNvSpPr txBox="1"/>
          <p:nvPr/>
        </p:nvSpPr>
        <p:spPr>
          <a:xfrm>
            <a:off x="1490381" y="2918773"/>
            <a:ext cx="9211238" cy="2585323"/>
          </a:xfrm>
          <a:prstGeom prst="rect">
            <a:avLst/>
          </a:prstGeom>
          <a:noFill/>
        </p:spPr>
        <p:txBody>
          <a:bodyPr wrap="square" rtlCol="0">
            <a:spAutoFit/>
          </a:bodyPr>
          <a:lstStyle/>
          <a:p>
            <a:r>
              <a:rPr lang="en-US" dirty="0"/>
              <a:t>This project addresses the critical need for accurate and streamlined student data management by integrating features such as attendance tracking, payment processing, classwork updates, and leave application submissions. It offers a comprehensive solution to enhance efficiency and reduce errors in the education sector.</a:t>
            </a:r>
          </a:p>
          <a:p>
            <a:endParaRPr lang="en-US" dirty="0"/>
          </a:p>
          <a:p>
            <a:r>
              <a:rPr lang="en-US" dirty="0"/>
              <a:t>In the 21st century, the age of information and communication technology, this is the ideal time to develop this system to stay aligned with current advancements and remain up-to-date.</a:t>
            </a:r>
          </a:p>
        </p:txBody>
      </p:sp>
    </p:spTree>
    <p:extLst>
      <p:ext uri="{BB962C8B-B14F-4D97-AF65-F5344CB8AC3E}">
        <p14:creationId xmlns:p14="http://schemas.microsoft.com/office/powerpoint/2010/main" val="2099676634"/>
      </p:ext>
    </p:extLst>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C1FB2-7B69-E0E2-E59A-7857C5F691F1}"/>
              </a:ext>
            </a:extLst>
          </p:cNvPr>
          <p:cNvSpPr>
            <a:spLocks noGrp="1"/>
          </p:cNvSpPr>
          <p:nvPr>
            <p:ph type="title"/>
          </p:nvPr>
        </p:nvSpPr>
        <p:spPr>
          <a:xfrm>
            <a:off x="307696" y="999564"/>
            <a:ext cx="5380410" cy="1676400"/>
          </a:xfrm>
        </p:spPr>
        <p:txBody>
          <a:bodyPr>
            <a:normAutofit/>
          </a:bodyPr>
          <a:lstStyle/>
          <a:p>
            <a:r>
              <a:rPr lang="en-US" sz="4000" b="1" dirty="0"/>
              <a:t>System works for:</a:t>
            </a:r>
          </a:p>
        </p:txBody>
      </p:sp>
      <p:sp>
        <p:nvSpPr>
          <p:cNvPr id="4" name="TextBox 3">
            <a:extLst>
              <a:ext uri="{FF2B5EF4-FFF2-40B4-BE49-F238E27FC236}">
                <a16:creationId xmlns:a16="http://schemas.microsoft.com/office/drawing/2014/main" id="{4C043975-6938-8949-54D8-338582B5568B}"/>
              </a:ext>
            </a:extLst>
          </p:cNvPr>
          <p:cNvSpPr txBox="1"/>
          <p:nvPr/>
        </p:nvSpPr>
        <p:spPr>
          <a:xfrm>
            <a:off x="681473" y="3307977"/>
            <a:ext cx="3903633" cy="1815882"/>
          </a:xfrm>
          <a:prstGeom prst="rect">
            <a:avLst/>
          </a:prstGeom>
          <a:noFill/>
        </p:spPr>
        <p:txBody>
          <a:bodyPr wrap="none" rtlCol="0">
            <a:spAutoFit/>
          </a:bodyPr>
          <a:lstStyle/>
          <a:p>
            <a:pPr marL="285750" indent="-285750">
              <a:buFont typeface="Arial" panose="020B0604020202020204" pitchFamily="34" charset="0"/>
              <a:buChar char="•"/>
            </a:pPr>
            <a:r>
              <a:rPr lang="en-US" sz="2800" b="1" dirty="0"/>
              <a:t>Students Data,</a:t>
            </a:r>
          </a:p>
          <a:p>
            <a:pPr marL="285750" indent="-285750">
              <a:buFont typeface="Arial" panose="020B0604020202020204" pitchFamily="34" charset="0"/>
              <a:buChar char="•"/>
            </a:pPr>
            <a:r>
              <a:rPr lang="en-US" sz="2800" b="1" dirty="0"/>
              <a:t>Attendance record,</a:t>
            </a:r>
          </a:p>
          <a:p>
            <a:pPr marL="285750" indent="-285750">
              <a:buFont typeface="Arial" panose="020B0604020202020204" pitchFamily="34" charset="0"/>
              <a:buChar char="•"/>
            </a:pPr>
            <a:r>
              <a:rPr lang="en-US" sz="2800" b="1" dirty="0"/>
              <a:t>Tuition fees record,</a:t>
            </a:r>
          </a:p>
          <a:p>
            <a:pPr marL="285750" indent="-285750">
              <a:buFont typeface="Arial" panose="020B0604020202020204" pitchFamily="34" charset="0"/>
              <a:buChar char="•"/>
            </a:pPr>
            <a:r>
              <a:rPr lang="en-US" sz="2800" b="1" dirty="0"/>
              <a:t>Classwork posting.</a:t>
            </a:r>
          </a:p>
        </p:txBody>
      </p:sp>
      <p:sp>
        <p:nvSpPr>
          <p:cNvPr id="5" name="TextBox 4">
            <a:extLst>
              <a:ext uri="{FF2B5EF4-FFF2-40B4-BE49-F238E27FC236}">
                <a16:creationId xmlns:a16="http://schemas.microsoft.com/office/drawing/2014/main" id="{C83D09EE-6CAD-AA8D-4EB4-DBC598C2C9A7}"/>
              </a:ext>
            </a:extLst>
          </p:cNvPr>
          <p:cNvSpPr txBox="1"/>
          <p:nvPr/>
        </p:nvSpPr>
        <p:spPr>
          <a:xfrm>
            <a:off x="7046259" y="1483821"/>
            <a:ext cx="3424335" cy="707886"/>
          </a:xfrm>
          <a:prstGeom prst="rect">
            <a:avLst/>
          </a:prstGeom>
          <a:noFill/>
        </p:spPr>
        <p:txBody>
          <a:bodyPr wrap="none" rtlCol="0">
            <a:spAutoFit/>
          </a:bodyPr>
          <a:lstStyle/>
          <a:p>
            <a:r>
              <a:rPr kumimoji="0" lang="en-US" sz="4000" b="1" i="0" u="none" strike="noStrike" kern="1200" cap="all" spc="0" normalizeH="0" baseline="0" noProof="0" dirty="0">
                <a:ln w="3175" cmpd="sng">
                  <a:noFill/>
                </a:ln>
                <a:solidFill>
                  <a:srgbClr val="5AD0B8"/>
                </a:solidFill>
                <a:effectLst>
                  <a:glow rad="38100">
                    <a:prstClr val="black">
                      <a:lumMod val="65000"/>
                      <a:lumOff val="35000"/>
                      <a:alpha val="40000"/>
                    </a:prstClr>
                  </a:glow>
                  <a:outerShdw blurRad="28575" dist="38100" dir="14040000" algn="tl" rotWithShape="0">
                    <a:srgbClr val="000000">
                      <a:alpha val="25000"/>
                    </a:srgbClr>
                  </a:outerShdw>
                </a:effectLst>
                <a:uLnTx/>
                <a:uFillTx/>
                <a:latin typeface="Century Gothic" panose="020B0502020202020204"/>
                <a:ea typeface="+mj-ea"/>
                <a:cs typeface="+mj-cs"/>
              </a:rPr>
              <a:t>System user:</a:t>
            </a:r>
            <a:endParaRPr lang="en-US" sz="2400" b="1" dirty="0"/>
          </a:p>
        </p:txBody>
      </p:sp>
      <p:sp>
        <p:nvSpPr>
          <p:cNvPr id="6" name="TextBox 5">
            <a:extLst>
              <a:ext uri="{FF2B5EF4-FFF2-40B4-BE49-F238E27FC236}">
                <a16:creationId xmlns:a16="http://schemas.microsoft.com/office/drawing/2014/main" id="{44CE29C4-594A-34B3-E12F-563B834BD821}"/>
              </a:ext>
            </a:extLst>
          </p:cNvPr>
          <p:cNvSpPr txBox="1"/>
          <p:nvPr/>
        </p:nvSpPr>
        <p:spPr>
          <a:xfrm>
            <a:off x="7606896" y="3307977"/>
            <a:ext cx="2624436" cy="1815882"/>
          </a:xfrm>
          <a:prstGeom prst="rect">
            <a:avLst/>
          </a:prstGeom>
          <a:noFill/>
        </p:spPr>
        <p:txBody>
          <a:bodyPr wrap="none" rtlCol="0">
            <a:spAutoFit/>
          </a:bodyPr>
          <a:lstStyle/>
          <a:p>
            <a:pPr marL="285750" indent="-285750">
              <a:buFont typeface="Arial" panose="020B0604020202020204" pitchFamily="34" charset="0"/>
              <a:buChar char="•"/>
            </a:pPr>
            <a:r>
              <a:rPr lang="en-US" sz="2800" b="1" dirty="0"/>
              <a:t>Students,</a:t>
            </a:r>
          </a:p>
          <a:p>
            <a:pPr marL="285750" indent="-285750">
              <a:buFont typeface="Arial" panose="020B0604020202020204" pitchFamily="34" charset="0"/>
              <a:buChar char="•"/>
            </a:pPr>
            <a:r>
              <a:rPr lang="en-US" sz="2800" b="1" dirty="0"/>
              <a:t>Teacher,</a:t>
            </a:r>
          </a:p>
          <a:p>
            <a:pPr marL="285750" indent="-285750">
              <a:buFont typeface="Arial" panose="020B0604020202020204" pitchFamily="34" charset="0"/>
              <a:buChar char="•"/>
            </a:pPr>
            <a:r>
              <a:rPr lang="en-US" sz="2800" b="1" dirty="0"/>
              <a:t>Moderators,</a:t>
            </a:r>
          </a:p>
          <a:p>
            <a:pPr marL="285750" indent="-285750">
              <a:buFont typeface="Arial" panose="020B0604020202020204" pitchFamily="34" charset="0"/>
              <a:buChar char="•"/>
            </a:pPr>
            <a:r>
              <a:rPr lang="en-US" sz="2800" b="1" dirty="0"/>
              <a:t>Accountant.</a:t>
            </a:r>
          </a:p>
        </p:txBody>
      </p:sp>
    </p:spTree>
    <p:extLst>
      <p:ext uri="{BB962C8B-B14F-4D97-AF65-F5344CB8AC3E}">
        <p14:creationId xmlns:p14="http://schemas.microsoft.com/office/powerpoint/2010/main" val="3988432722"/>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4A0C277B-E7E3-FF54-49A6-566F0E2E7C1D}"/>
              </a:ext>
            </a:extLst>
          </p:cNvPr>
          <p:cNvPicPr>
            <a:picLocks noChangeAspect="1"/>
          </p:cNvPicPr>
          <p:nvPr/>
        </p:nvPicPr>
        <p:blipFill>
          <a:blip r:embed="rId2"/>
          <a:srcRect t="15539" b="3816"/>
          <a:stretch/>
        </p:blipFill>
        <p:spPr>
          <a:xfrm>
            <a:off x="0" y="0"/>
            <a:ext cx="12192000" cy="6858000"/>
          </a:xfrm>
          <a:prstGeom prst="rect">
            <a:avLst/>
          </a:prstGeom>
        </p:spPr>
      </p:pic>
    </p:spTree>
    <p:extLst>
      <p:ext uri="{BB962C8B-B14F-4D97-AF65-F5344CB8AC3E}">
        <p14:creationId xmlns:p14="http://schemas.microsoft.com/office/powerpoint/2010/main" val="1104785644"/>
      </p:ext>
    </p:extLst>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a white screen&#10;&#10;Description automatically generated">
            <a:extLst>
              <a:ext uri="{FF2B5EF4-FFF2-40B4-BE49-F238E27FC236}">
                <a16:creationId xmlns:a16="http://schemas.microsoft.com/office/drawing/2014/main" id="{7A839A04-69CE-1E62-8D9C-12E721F30C5A}"/>
              </a:ext>
            </a:extLst>
          </p:cNvPr>
          <p:cNvPicPr>
            <a:picLocks noChangeAspect="1"/>
          </p:cNvPicPr>
          <p:nvPr/>
        </p:nvPicPr>
        <p:blipFill>
          <a:blip r:embed="rId2"/>
          <a:srcRect t="15670" b="4879"/>
          <a:stretch/>
        </p:blipFill>
        <p:spPr>
          <a:xfrm>
            <a:off x="0" y="0"/>
            <a:ext cx="12192000" cy="6823740"/>
          </a:xfrm>
          <a:prstGeom prst="rect">
            <a:avLst/>
          </a:prstGeom>
        </p:spPr>
      </p:pic>
      <p:sp>
        <p:nvSpPr>
          <p:cNvPr id="4" name="Speech Bubble: Rectangle 3">
            <a:extLst>
              <a:ext uri="{FF2B5EF4-FFF2-40B4-BE49-F238E27FC236}">
                <a16:creationId xmlns:a16="http://schemas.microsoft.com/office/drawing/2014/main" id="{E663BEFC-1345-2602-E99B-8F612ACE6CFF}"/>
              </a:ext>
            </a:extLst>
          </p:cNvPr>
          <p:cNvSpPr/>
          <p:nvPr/>
        </p:nvSpPr>
        <p:spPr>
          <a:xfrm>
            <a:off x="5660571" y="1435101"/>
            <a:ext cx="6096001" cy="2367642"/>
          </a:xfrm>
          <a:prstGeom prst="wedgeRectCallout">
            <a:avLst>
              <a:gd name="adj1" fmla="val -47482"/>
              <a:gd name="adj2" fmla="val -845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nSpc>
                <a:spcPct val="115000"/>
              </a:lnSpc>
              <a:spcAft>
                <a:spcPts val="800"/>
              </a:spcAft>
              <a:buFont typeface="Symbol" panose="05050102010706020507" pitchFamily="18" charset="2"/>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Classwork: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assigned class will be connected to the dashboard and assigned subjects to that class will appear here in the table with columns of Subject and Lesson. Before the table there will be a date picker (loaded with current date) so that the students can check the previous day’s lesson. </a:t>
            </a:r>
          </a:p>
        </p:txBody>
      </p:sp>
      <p:sp>
        <p:nvSpPr>
          <p:cNvPr id="6" name="Speech Bubble: Rectangle 5">
            <a:extLst>
              <a:ext uri="{FF2B5EF4-FFF2-40B4-BE49-F238E27FC236}">
                <a16:creationId xmlns:a16="http://schemas.microsoft.com/office/drawing/2014/main" id="{2228D701-2541-CF4F-4D2B-0DFE0A341747}"/>
              </a:ext>
            </a:extLst>
          </p:cNvPr>
          <p:cNvSpPr/>
          <p:nvPr/>
        </p:nvSpPr>
        <p:spPr>
          <a:xfrm>
            <a:off x="5660571" y="5237844"/>
            <a:ext cx="6096001" cy="497114"/>
          </a:xfrm>
          <a:prstGeom prst="wedgeRectCallout">
            <a:avLst>
              <a:gd name="adj1" fmla="val -47100"/>
              <a:gd name="adj2" fmla="val 20454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just">
              <a:lnSpc>
                <a:spcPct val="115000"/>
              </a:lnSpc>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Footer: Same footer for all the dashboard of the system.</a:t>
            </a:r>
          </a:p>
        </p:txBody>
      </p:sp>
    </p:spTree>
    <p:extLst>
      <p:ext uri="{BB962C8B-B14F-4D97-AF65-F5344CB8AC3E}">
        <p14:creationId xmlns:p14="http://schemas.microsoft.com/office/powerpoint/2010/main" val="3355790653"/>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7799A-FF85-36B0-AEC9-A264D1694DAB}"/>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F3DCC2F-FD62-180B-4956-3EC6CB543B4F}"/>
              </a:ext>
            </a:extLst>
          </p:cNvPr>
          <p:cNvPicPr>
            <a:picLocks noChangeAspect="1"/>
          </p:cNvPicPr>
          <p:nvPr/>
        </p:nvPicPr>
        <p:blipFill>
          <a:blip r:embed="rId2"/>
          <a:srcRect t="15866" r="1287" b="4095"/>
          <a:stretch/>
        </p:blipFill>
        <p:spPr>
          <a:xfrm>
            <a:off x="0" y="0"/>
            <a:ext cx="12192000" cy="6858000"/>
          </a:xfrm>
          <a:prstGeom prst="rect">
            <a:avLst/>
          </a:prstGeom>
        </p:spPr>
      </p:pic>
      <p:sp>
        <p:nvSpPr>
          <p:cNvPr id="4" name="Speech Bubble: Rectangle 3">
            <a:extLst>
              <a:ext uri="{FF2B5EF4-FFF2-40B4-BE49-F238E27FC236}">
                <a16:creationId xmlns:a16="http://schemas.microsoft.com/office/drawing/2014/main" id="{D6AC0E77-C42D-C0B9-9B32-B4123C6C812E}"/>
              </a:ext>
            </a:extLst>
          </p:cNvPr>
          <p:cNvSpPr/>
          <p:nvPr/>
        </p:nvSpPr>
        <p:spPr>
          <a:xfrm>
            <a:off x="5660571" y="1435101"/>
            <a:ext cx="6096001" cy="2367642"/>
          </a:xfrm>
          <a:prstGeom prst="wedgeRectCallout">
            <a:avLst>
              <a:gd name="adj1" fmla="val -24863"/>
              <a:gd name="adj2" fmla="val -881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b="1" dirty="0"/>
              <a:t>Attendance: </a:t>
            </a:r>
            <a:r>
              <a:rPr lang="en-US" dirty="0"/>
              <a:t>A dropdown selection box to select the month(current month will be preloaded). Then there will be a calendar like table where the present days will be green and absent will be red filled box. The weekly holydays will be ash colored.</a:t>
            </a:r>
          </a:p>
        </p:txBody>
      </p:sp>
    </p:spTree>
    <p:extLst>
      <p:ext uri="{BB962C8B-B14F-4D97-AF65-F5344CB8AC3E}">
        <p14:creationId xmlns:p14="http://schemas.microsoft.com/office/powerpoint/2010/main" val="769608070"/>
      </p:ext>
    </p:extLst>
  </p:cSld>
  <p:clrMapOvr>
    <a:masterClrMapping/>
  </p:clrMapOvr>
  <p:transition spd="slow">
    <p:split orient="ver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2.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 design</Template>
  <TotalTime>201</TotalTime>
  <Words>1098</Words>
  <Application>Microsoft Office PowerPoint</Application>
  <PresentationFormat>Widescreen</PresentationFormat>
  <Paragraphs>72</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vt:lpstr>
      <vt:lpstr>Aptos</vt:lpstr>
      <vt:lpstr>Arial</vt:lpstr>
      <vt:lpstr>Calibri</vt:lpstr>
      <vt:lpstr>Century Gothic</vt:lpstr>
      <vt:lpstr>Symbol</vt:lpstr>
      <vt:lpstr>Mesh</vt:lpstr>
      <vt:lpstr>School management Web application </vt:lpstr>
      <vt:lpstr>TESL Portal</vt:lpstr>
      <vt:lpstr>PowerPoint Presentation</vt:lpstr>
      <vt:lpstr>PowerPoint Presentation</vt:lpstr>
      <vt:lpstr>PowerPoint Presentation</vt:lpstr>
      <vt:lpstr>System works for: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 Shahduzzaman</dc:creator>
  <cp:lastModifiedBy>Md Shahduzzaman</cp:lastModifiedBy>
  <cp:revision>21</cp:revision>
  <dcterms:created xsi:type="dcterms:W3CDTF">2024-11-17T04:44:02Z</dcterms:created>
  <dcterms:modified xsi:type="dcterms:W3CDTF">2024-12-23T21:57:06Z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